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Medium" charset="1" panose="00000600000000000000"/>
      <p:regular r:id="rId17"/>
    </p:embeddedFont>
    <p:embeddedFont>
      <p:font typeface="Agrandir Narrow Bold" charset="1" panose="00000806000000000000"/>
      <p:regular r:id="rId18"/>
    </p:embeddedFont>
    <p:embeddedFont>
      <p:font typeface="Days" charset="1" panose="02000505050000020004"/>
      <p:regular r:id="rId19"/>
    </p:embeddedFont>
    <p:embeddedFont>
      <p:font typeface="Open Sauce Light" charset="1" panose="00000400000000000000"/>
      <p:regular r:id="rId20"/>
    </p:embeddedFont>
    <p:embeddedFont>
      <p:font typeface="Open Sau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5093535"/>
            <a:ext cx="15252163" cy="147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84"/>
              </a:lnSpc>
            </a:pPr>
            <a:r>
              <a:rPr lang="en-US" b="true" sz="5258" spc="378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AVIATION DATA ANALYSIS: ENHANCING SAFETY AND OPERATIONAL EFFICIENCY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6054" y="1125088"/>
            <a:ext cx="4616019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 b="true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Moringa Tech company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9281" y="7254681"/>
            <a:ext cx="8005155" cy="35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spc="181" b="true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Data-driven Insights for Strategic Decision-Making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281063" y="-2431920"/>
            <a:ext cx="16893429" cy="10074627"/>
          </a:xfrm>
          <a:custGeom>
            <a:avLst/>
            <a:gdLst/>
            <a:ahLst/>
            <a:cxnLst/>
            <a:rect r="r" b="b" t="t" l="l"/>
            <a:pathLst>
              <a:path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82663" y="4900295"/>
            <a:ext cx="373618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3303" y="3484868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38454" y="2719693"/>
            <a:ext cx="7089807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THANK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7967" y="1028700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9861" y="971550"/>
            <a:ext cx="4887381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 b="true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Moringa Tech company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0422" y="6693186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1926" y="6784773"/>
            <a:ext cx="261943" cy="359442"/>
          </a:xfrm>
          <a:custGeom>
            <a:avLst/>
            <a:gdLst/>
            <a:ahLst/>
            <a:cxnLst/>
            <a:rect r="r" b="b" t="t" l="l"/>
            <a:pathLst>
              <a:path h="359442" w="261943">
                <a:moveTo>
                  <a:pt x="0" y="0"/>
                </a:moveTo>
                <a:lnTo>
                  <a:pt x="261943" y="0"/>
                </a:lnTo>
                <a:lnTo>
                  <a:pt x="261943" y="359442"/>
                </a:lnTo>
                <a:lnTo>
                  <a:pt x="0" y="359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80422" y="5902918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8118" y="6056085"/>
            <a:ext cx="307226" cy="236284"/>
          </a:xfrm>
          <a:custGeom>
            <a:avLst/>
            <a:gdLst/>
            <a:ahLst/>
            <a:cxnLst/>
            <a:rect r="r" b="b" t="t" l="l"/>
            <a:pathLst>
              <a:path h="236284" w="307226">
                <a:moveTo>
                  <a:pt x="0" y="0"/>
                </a:moveTo>
                <a:lnTo>
                  <a:pt x="307226" y="0"/>
                </a:lnTo>
                <a:lnTo>
                  <a:pt x="307226" y="236284"/>
                </a:lnTo>
                <a:lnTo>
                  <a:pt x="0" y="2362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80422" y="7483453"/>
            <a:ext cx="497226" cy="497226"/>
          </a:xfrm>
          <a:custGeom>
            <a:avLst/>
            <a:gdLst/>
            <a:ahLst/>
            <a:cxnLst/>
            <a:rect r="r" b="b" t="t" l="l"/>
            <a:pathLst>
              <a:path h="497226" w="497226">
                <a:moveTo>
                  <a:pt x="0" y="0"/>
                </a:moveTo>
                <a:lnTo>
                  <a:pt x="497226" y="0"/>
                </a:lnTo>
                <a:lnTo>
                  <a:pt x="497226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16791" y="7564699"/>
            <a:ext cx="224489" cy="344705"/>
          </a:xfrm>
          <a:custGeom>
            <a:avLst/>
            <a:gdLst/>
            <a:ahLst/>
            <a:cxnLst/>
            <a:rect r="r" b="b" t="t" l="l"/>
            <a:pathLst>
              <a:path h="344705" w="224489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742362" y="2942840"/>
            <a:ext cx="6880678" cy="2055203"/>
            <a:chOff x="0" y="0"/>
            <a:chExt cx="1812195" cy="541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2195" cy="541288"/>
            </a:xfrm>
            <a:custGeom>
              <a:avLst/>
              <a:gdLst/>
              <a:ahLst/>
              <a:cxnLst/>
              <a:rect r="r" b="b" t="t" l="l"/>
              <a:pathLst>
                <a:path h="541288" w="1812195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886154" y="3402912"/>
            <a:ext cx="7239660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b="true" sz="8374" spc="33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2814" y="5952332"/>
            <a:ext cx="3498499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b="true" sz="186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teaotieno@gmail.com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1351" y="6747705"/>
            <a:ext cx="2744525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b="true" sz="186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07811 80 241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6611" y="7463937"/>
            <a:ext cx="4934702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b="true" sz="186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Nairobi, Nairobi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Brief overview of the analysis 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Business Understanding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Business 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 Understanding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3044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880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9426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688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917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2736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Recommendations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12429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Next Steps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62122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Contact Details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0" y="964322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679428" y="1076325"/>
            <a:ext cx="6899678" cy="104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0"/>
              </a:lnSpc>
            </a:pPr>
            <a:r>
              <a:rPr lang="en-US" b="true" sz="3800" spc="12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BRIEF OVERVIEW OF THE ANALYSIS PROCESS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3230" y="2951719"/>
            <a:ext cx="8668341" cy="665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Cleaning: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Handled missing values by filling numerical data with the median and categorical data with the mode.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Removed columns with over 75% missing data to focus on the most relevant and complete information.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Analysis: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Performed Exploratory Data Analysis (EDA) to identify key patterns and trends.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Used covariance and correlation to explore relationships between variables like injury severity, number of engines, and accident outcomes.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Examined accident details (injury counts, aircraft type) to derive actionable insights.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Recommendations</a:t>
            </a: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Based on the findings, proposed three concrete recommendations to improve safety, operational efficiency, and marketing efforts.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Visualized key relationships (e.g., engine count vs. uninjured passengers, severity vs. injury types) to support recommendations.</a:t>
            </a:r>
          </a:p>
          <a:p>
            <a:pPr algn="l">
              <a:lnSpc>
                <a:spcPts val="264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538305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22987" y="3491865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Business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2038" y="3396615"/>
            <a:ext cx="8186666" cy="398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Statement: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The aviation division is looking for data-driven strategies to enhance safety and operational performance.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Objective: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Using historical aviation data, identify key patterns in accident trends and safety outcomes.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Challenge: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Severe accidents pose a risk to the reputation and operations of the aviation division. Improving safety is critical for business growth.</a:t>
            </a:r>
          </a:p>
          <a:p>
            <a:pPr algn="l">
              <a:lnSpc>
                <a:spcPts val="264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1972" y="4492688"/>
            <a:ext cx="727846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b="true" sz="6215" spc="198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UNDERSTANDING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3472650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b="true" sz="4599" spc="607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IMPACT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69692" y="3536344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69692" y="5579571"/>
            <a:ext cx="369918" cy="3699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139" y="3510750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b="true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Why It Matters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4139" y="5534025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b="true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Opportunities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162506"/>
            <a:ext cx="702261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Enhancing safety not only reduces liabilities but also builds customer trust and brand value.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228225"/>
            <a:ext cx="6986316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By leveraging data, we can make informed decisions to reduce accident severity and improve passenger safety outcomes.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32253" y="2672868"/>
            <a:ext cx="443651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BUSINESS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-7687792" y="4439071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5634" cy="1498301"/>
            </a:xfrm>
            <a:custGeom>
              <a:avLst/>
              <a:gdLst/>
              <a:ahLst/>
              <a:cxnLst/>
              <a:rect r="r" b="b" t="t" l="l"/>
              <a:pathLst>
                <a:path h="1498301" w="4065634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9733888" y="4258788"/>
            <a:ext cx="10218510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68808" y="2923376"/>
            <a:ext cx="7364683" cy="4900862"/>
          </a:xfrm>
          <a:custGeom>
            <a:avLst/>
            <a:gdLst/>
            <a:ahLst/>
            <a:cxnLst/>
            <a:rect r="r" b="b" t="t" l="l"/>
            <a:pathLst>
              <a:path h="4900862" w="7364683">
                <a:moveTo>
                  <a:pt x="0" y="0"/>
                </a:moveTo>
                <a:lnTo>
                  <a:pt x="7364683" y="0"/>
                </a:lnTo>
                <a:lnTo>
                  <a:pt x="7364683" y="4900861"/>
                </a:lnTo>
                <a:lnTo>
                  <a:pt x="0" y="4900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33888" y="3255488"/>
            <a:ext cx="6185598" cy="52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80"/>
              </a:lnSpc>
            </a:pPr>
            <a:r>
              <a:rPr lang="en-US" b="true" sz="3800" spc="12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DATA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3888" y="4231834"/>
            <a:ext cx="6447933" cy="35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195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Dataset:</a:t>
            </a:r>
            <a:r>
              <a:rPr lang="en-US" sz="195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Aviation accident reports with injury counts, accident details, and aircraft specifications.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Variables: 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Fatal injuries, serious injuries, minor injuries, number of engines, aircraft damage, weather conditions, etc.</a:t>
            </a:r>
          </a:p>
          <a:p>
            <a:pPr algn="l">
              <a:lnSpc>
                <a:spcPts val="2866"/>
              </a:lnSpc>
            </a:pPr>
            <a:r>
              <a:rPr lang="en-US" sz="195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195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</a:t>
            </a:r>
            <a:r>
              <a:rPr lang="en-US" sz="195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We handled missing values using statistical techniques like filling numerical data with the median and categorical data with the mode.</a:t>
            </a:r>
          </a:p>
          <a:p>
            <a:pPr algn="l">
              <a:lnSpc>
                <a:spcPts val="286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09722" y="4263643"/>
            <a:ext cx="5286305" cy="398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Techniques Used: </a:t>
            </a:r>
          </a:p>
          <a:p>
            <a:pPr algn="l">
              <a:lnSpc>
                <a:spcPts val="2646"/>
              </a:lnSpc>
            </a:pP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Exploratory Data Analysis (EDA) to identify relationships.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Covariance and correlation to assess injury patterns.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To uncover patterns in accident severity and factors like aircraft type, engine count, and safety outcomes.</a:t>
            </a:r>
          </a:p>
          <a:p>
            <a:pPr algn="l">
              <a:lnSpc>
                <a:spcPts val="264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0709722" y="394486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69950" y="2142708"/>
            <a:ext cx="7781545" cy="4377119"/>
          </a:xfrm>
          <a:custGeom>
            <a:avLst/>
            <a:gdLst/>
            <a:ahLst/>
            <a:cxnLst/>
            <a:rect r="r" b="b" t="t" l="l"/>
            <a:pathLst>
              <a:path h="4377119" w="7781545">
                <a:moveTo>
                  <a:pt x="0" y="0"/>
                </a:moveTo>
                <a:lnTo>
                  <a:pt x="7781545" y="0"/>
                </a:lnTo>
                <a:lnTo>
                  <a:pt x="7781545" y="4377119"/>
                </a:lnTo>
                <a:lnTo>
                  <a:pt x="0" y="4377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09722" y="1783933"/>
            <a:ext cx="5473970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09722" y="2620250"/>
            <a:ext cx="547397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b="true" sz="6799" spc="768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9869" cy="3139011"/>
            </a:xfrm>
            <a:custGeom>
              <a:avLst/>
              <a:gdLst/>
              <a:ahLst/>
              <a:cxnLst/>
              <a:rect r="r" b="b" t="t" l="l"/>
              <a:pathLst>
                <a:path h="3139011" w="3839869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948916" y="2052391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72862" y="2527023"/>
            <a:ext cx="1115200" cy="1152932"/>
          </a:xfrm>
          <a:custGeom>
            <a:avLst/>
            <a:gdLst/>
            <a:ahLst/>
            <a:cxnLst/>
            <a:rect r="r" b="b" t="t" l="l"/>
            <a:pathLst>
              <a:path h="1152932" w="1115200">
                <a:moveTo>
                  <a:pt x="0" y="0"/>
                </a:moveTo>
                <a:lnTo>
                  <a:pt x="1115200" y="0"/>
                </a:lnTo>
                <a:lnTo>
                  <a:pt x="1115200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20437" y="2052391"/>
            <a:ext cx="1954753" cy="19547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11780" y="2546073"/>
            <a:ext cx="855266" cy="1152932"/>
          </a:xfrm>
          <a:custGeom>
            <a:avLst/>
            <a:gdLst/>
            <a:ahLst/>
            <a:cxnLst/>
            <a:rect r="r" b="b" t="t" l="l"/>
            <a:pathLst>
              <a:path h="1152932" w="855266">
                <a:moveTo>
                  <a:pt x="0" y="0"/>
                </a:moveTo>
                <a:lnTo>
                  <a:pt x="855266" y="0"/>
                </a:lnTo>
                <a:lnTo>
                  <a:pt x="855266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891958" y="2052391"/>
            <a:ext cx="1954753" cy="1954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390764" y="2483239"/>
            <a:ext cx="1152932" cy="1152932"/>
          </a:xfrm>
          <a:custGeom>
            <a:avLst/>
            <a:gdLst/>
            <a:ahLst/>
            <a:cxnLst/>
            <a:rect r="r" b="b" t="t" l="l"/>
            <a:pathLst>
              <a:path h="1152932" w="1152932">
                <a:moveTo>
                  <a:pt x="0" y="0"/>
                </a:moveTo>
                <a:lnTo>
                  <a:pt x="1152933" y="0"/>
                </a:lnTo>
                <a:lnTo>
                  <a:pt x="1152933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42521" y="254388"/>
            <a:ext cx="8193785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54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RECOMMENDATIONS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21904" y="4512554"/>
            <a:ext cx="3427338" cy="533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Multi-engine Aircraft for Safety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Finding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Multi-engine aircraft are associated with higher survivability (Covariance between number of engines and uninjured passengers: 4.0244).</a:t>
            </a: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Visualization: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Bar Chart showing uninjured passengers by engine count.</a:t>
            </a: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Recommendation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Invest in multi-engine aircraft to reduce the impact of accidents and improve safety outcomes.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 flipH="true">
            <a:off x="1854191" y="1696473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7377842" y="4503420"/>
            <a:ext cx="3532316" cy="565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Focus on Reducing Severe Accidents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Key Finding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High fatality accidents are associated with more serious injuries (Covariance: 0.7948). Preventing severe accidents will reduce both fatalities and injuries.</a:t>
            </a: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Visualization: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Scatter Plot showing the relationship between fatal and serious injuries.</a:t>
            </a: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Recommendation: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Implement advanced pilot training and safety protocols to reduce accident severity.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143450" y="4503420"/>
            <a:ext cx="3999909" cy="50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Leverage Safety Performance in Marketing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Key Finding: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Many accidents result in uninjured passengers, especially in lower-severity incidents (Covariance between minor injuries and uninjured: 5.5308).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Visualization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Box Plot showing the variance of uninjured passengers in different accident categories.</a:t>
            </a: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Recommendation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Highlight safety performance in marketing to emphasize the division’s commitment to safety.</a:t>
            </a: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997088" y="-628312"/>
            <a:ext cx="8570811" cy="11543623"/>
            <a:chOff x="0" y="0"/>
            <a:chExt cx="3632200" cy="4892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15240"/>
              <a:ext cx="3600450" cy="4860290"/>
            </a:xfrm>
            <a:custGeom>
              <a:avLst/>
              <a:gdLst/>
              <a:ahLst/>
              <a:cxnLst/>
              <a:rect r="r" b="b" t="t" l="l"/>
              <a:pathLst>
                <a:path h="486029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t="0" r="-5124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2200" cy="4892040"/>
            </a:xfrm>
            <a:custGeom>
              <a:avLst/>
              <a:gdLst/>
              <a:ahLst/>
              <a:cxnLst/>
              <a:rect r="r" b="b" t="t" l="l"/>
              <a:pathLst>
                <a:path h="4892040" w="363220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90865" y="5181346"/>
            <a:ext cx="6160724" cy="4319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- Immediate Actions: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1. Explore financial analysis to support investments in multi-engine aircraft.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2. Develop enhanced pilot training programs focused on accident prevention.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3. Launch marketing campaigns focused on the division’s safety record.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18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Long-Term Strategy:</a:t>
            </a:r>
            <a:r>
              <a:rPr lang="en-US" sz="18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Continue leveraging data to monitor safety performance and identify improvement opportunities.</a:t>
            </a:r>
          </a:p>
          <a:p>
            <a:pPr algn="l">
              <a:lnSpc>
                <a:spcPts val="2646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2390865" y="4846255"/>
            <a:ext cx="616072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390865" y="2859363"/>
            <a:ext cx="6530983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NEXT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0865" y="3553418"/>
            <a:ext cx="6753135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b="true" sz="7300" spc="113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STEPS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DAGRqFy6kPA</dc:identifier>
  <dcterms:modified xsi:type="dcterms:W3CDTF">2011-08-01T06:04:30Z</dcterms:modified>
  <cp:revision>1</cp:revision>
  <dc:title>Aviation Data Analysis: Enhancing Safety and Operational Efficiency</dc:title>
</cp:coreProperties>
</file>